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6" r:id="rId6"/>
    <p:sldId id="260" r:id="rId7"/>
    <p:sldId id="267" r:id="rId8"/>
    <p:sldId id="261" r:id="rId9"/>
    <p:sldId id="268" r:id="rId10"/>
    <p:sldId id="262" r:id="rId11"/>
    <p:sldId id="269" r:id="rId12"/>
    <p:sldId id="263" r:id="rId13"/>
    <p:sldId id="270" r:id="rId14"/>
    <p:sldId id="264" r:id="rId15"/>
    <p:sldId id="26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DC803-A721-45CB-93B1-EF01DC004F1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095DBC-DD48-4055-B44F-D9D469AE3D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94754E0-A1F9-4B7E-A159-B0A7CC968ADA}"/>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5" name="Footer Placeholder 4">
            <a:extLst>
              <a:ext uri="{FF2B5EF4-FFF2-40B4-BE49-F238E27FC236}">
                <a16:creationId xmlns:a16="http://schemas.microsoft.com/office/drawing/2014/main" id="{C75CDD8D-F75F-4674-AB4C-1DB2BF411D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6574E9-FEB4-48EE-90FB-AF5A5D2D962E}"/>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1182727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9E131-82BC-4C63-A860-A214B506941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0179FCB-C4E8-45C0-8E2D-46F53EB7AB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894B81-D5AC-4EDB-9AE3-6C4A4AE24CCC}"/>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5" name="Footer Placeholder 4">
            <a:extLst>
              <a:ext uri="{FF2B5EF4-FFF2-40B4-BE49-F238E27FC236}">
                <a16:creationId xmlns:a16="http://schemas.microsoft.com/office/drawing/2014/main" id="{2F3BC101-968A-4882-80C6-9E3ED53A96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895FDF-BFDF-4186-BC88-94FB24A395E2}"/>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559589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0366DBD-3D40-4394-9186-0ACD06743F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79EAA2A-02C2-4246-8BE3-2369E89DB9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C59388-6073-4CB3-A71C-EC61CC0290EB}"/>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5" name="Footer Placeholder 4">
            <a:extLst>
              <a:ext uri="{FF2B5EF4-FFF2-40B4-BE49-F238E27FC236}">
                <a16:creationId xmlns:a16="http://schemas.microsoft.com/office/drawing/2014/main" id="{92635817-ED60-4322-B0F4-D7F25F1651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DF4158-82FD-481C-A916-F1357758E340}"/>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25068928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66B54-51A3-40BE-86E6-83F8C3513D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33D19A-A758-40DD-B76B-EA5CAF397DD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4B0EE8-B173-4E9B-862A-11B375121EBB}"/>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5" name="Footer Placeholder 4">
            <a:extLst>
              <a:ext uri="{FF2B5EF4-FFF2-40B4-BE49-F238E27FC236}">
                <a16:creationId xmlns:a16="http://schemas.microsoft.com/office/drawing/2014/main" id="{EC114939-5DA4-4A1A-BF3B-65B1E3908C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769FA-8A36-41DC-A7F3-CD726F2C189C}"/>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2630403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18F6A-B9D5-4EFE-AEF6-6670398F60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DE67C36-CD97-4D75-B4A4-70A36D41C2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3F00800-A601-4BAD-BDBF-76BC0FB3BF5F}"/>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5" name="Footer Placeholder 4">
            <a:extLst>
              <a:ext uri="{FF2B5EF4-FFF2-40B4-BE49-F238E27FC236}">
                <a16:creationId xmlns:a16="http://schemas.microsoft.com/office/drawing/2014/main" id="{9B4B7582-598F-4C30-B5BB-728DA458A2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F96C6B-7A4F-4F96-83C7-118D9FFC9D29}"/>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1465428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1D560-6B55-40A5-82DE-2C98CF42DA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BBFB54-DE79-4672-8890-0363BB50386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694B1E6-CF97-49F4-9F8C-2A2122BD2A8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659F66D-3F85-4858-9A71-68B854649B9A}"/>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6" name="Footer Placeholder 5">
            <a:extLst>
              <a:ext uri="{FF2B5EF4-FFF2-40B4-BE49-F238E27FC236}">
                <a16:creationId xmlns:a16="http://schemas.microsoft.com/office/drawing/2014/main" id="{F9D89F3E-7E2E-4A9A-9025-8688829F65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A62482-8E0E-4B34-A123-AC8470D37703}"/>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2189722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A470B-1478-450D-B07D-59B96329B6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37A1567-FC1F-4928-80AE-C3A7236AC5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187F48E-346D-408D-85CA-2C9270DBF4B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F18B565-1403-47FA-A3E2-70E6379A7B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3BD7DB1-969E-43FD-B911-816B0C96838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B9CE41-51F2-4425-A8A0-3E706B5EDFCA}"/>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8" name="Footer Placeholder 7">
            <a:extLst>
              <a:ext uri="{FF2B5EF4-FFF2-40B4-BE49-F238E27FC236}">
                <a16:creationId xmlns:a16="http://schemas.microsoft.com/office/drawing/2014/main" id="{E2090DAA-CF72-442E-A976-F03062C150E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CECEF8F-2921-473E-AD35-9A76EEA2FF88}"/>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561483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42364-29BE-4A4E-8087-A871A6638AE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C2E3CC-429E-4597-8EFF-2F763A8CF751}"/>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4" name="Footer Placeholder 3">
            <a:extLst>
              <a:ext uri="{FF2B5EF4-FFF2-40B4-BE49-F238E27FC236}">
                <a16:creationId xmlns:a16="http://schemas.microsoft.com/office/drawing/2014/main" id="{94A6EA77-FAE5-4BD2-8577-B5AB1D817F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3949815-33D7-480E-8545-56A0BD733A22}"/>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19699059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236E7D-541E-4ED7-B833-40924A16211D}"/>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3" name="Footer Placeholder 2">
            <a:extLst>
              <a:ext uri="{FF2B5EF4-FFF2-40B4-BE49-F238E27FC236}">
                <a16:creationId xmlns:a16="http://schemas.microsoft.com/office/drawing/2014/main" id="{C245A04F-8F51-4979-8048-3AFE59777A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47D9D6-310A-40FA-A01A-ED01E8376143}"/>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1623295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671BD-CB80-496E-A8B3-596D24F654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0E1B3C6-1DA1-4818-B6BD-208A046AE3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7285B9D-D642-486A-B804-DEB1EB466D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1B1DE4-FF03-401F-B40D-963E6AD1EBB4}"/>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6" name="Footer Placeholder 5">
            <a:extLst>
              <a:ext uri="{FF2B5EF4-FFF2-40B4-BE49-F238E27FC236}">
                <a16:creationId xmlns:a16="http://schemas.microsoft.com/office/drawing/2014/main" id="{BA8D5A15-7FB4-447B-BC23-B2D7CA843E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5AC14E-3EF2-480C-A8AE-3BC2E34127AB}"/>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15628315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388CF5-2F4F-45DA-9C26-8C7FCB61EE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67D7B2-2FB5-4D61-8312-29D27496E1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F46D4E-A306-477E-8D69-674F4AC328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9BAA86-0838-426C-8D58-7D99DF71572E}"/>
              </a:ext>
            </a:extLst>
          </p:cNvPr>
          <p:cNvSpPr>
            <a:spLocks noGrp="1"/>
          </p:cNvSpPr>
          <p:nvPr>
            <p:ph type="dt" sz="half" idx="10"/>
          </p:nvPr>
        </p:nvSpPr>
        <p:spPr/>
        <p:txBody>
          <a:bodyPr/>
          <a:lstStyle/>
          <a:p>
            <a:fld id="{7ADCC5E1-109E-4001-A0DC-BD34C0E5AC40}" type="datetimeFigureOut">
              <a:rPr lang="en-US" smtClean="0"/>
              <a:t>6/15/2025</a:t>
            </a:fld>
            <a:endParaRPr lang="en-US"/>
          </a:p>
        </p:txBody>
      </p:sp>
      <p:sp>
        <p:nvSpPr>
          <p:cNvPr id="6" name="Footer Placeholder 5">
            <a:extLst>
              <a:ext uri="{FF2B5EF4-FFF2-40B4-BE49-F238E27FC236}">
                <a16:creationId xmlns:a16="http://schemas.microsoft.com/office/drawing/2014/main" id="{2F34B436-2CD2-4B18-8FEF-A37C400886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4286F1F-EF44-4E50-8568-6DEC962633CA}"/>
              </a:ext>
            </a:extLst>
          </p:cNvPr>
          <p:cNvSpPr>
            <a:spLocks noGrp="1"/>
          </p:cNvSpPr>
          <p:nvPr>
            <p:ph type="sldNum" sz="quarter" idx="12"/>
          </p:nvPr>
        </p:nvSpPr>
        <p:spPr/>
        <p:txBody>
          <a:bodyPr/>
          <a:lstStyle/>
          <a:p>
            <a:fld id="{12BE0E9A-CF0E-4734-ADFE-E9FD65C373AF}" type="slidenum">
              <a:rPr lang="en-US" smtClean="0"/>
              <a:t>‹#›</a:t>
            </a:fld>
            <a:endParaRPr lang="en-US"/>
          </a:p>
        </p:txBody>
      </p:sp>
    </p:spTree>
    <p:extLst>
      <p:ext uri="{BB962C8B-B14F-4D97-AF65-F5344CB8AC3E}">
        <p14:creationId xmlns:p14="http://schemas.microsoft.com/office/powerpoint/2010/main" val="36185775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2CADA3-4A2A-438C-A6D6-6E3742362CB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E819BE3-6B0C-4E3D-864F-B9D49192FC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74CF22-9488-467A-81D0-9CCF40A5DA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ADCC5E1-109E-4001-A0DC-BD34C0E5AC40}" type="datetimeFigureOut">
              <a:rPr lang="en-US" smtClean="0"/>
              <a:t>6/15/2025</a:t>
            </a:fld>
            <a:endParaRPr lang="en-US"/>
          </a:p>
        </p:txBody>
      </p:sp>
      <p:sp>
        <p:nvSpPr>
          <p:cNvPr id="5" name="Footer Placeholder 4">
            <a:extLst>
              <a:ext uri="{FF2B5EF4-FFF2-40B4-BE49-F238E27FC236}">
                <a16:creationId xmlns:a16="http://schemas.microsoft.com/office/drawing/2014/main" id="{DD0DBA07-CC7A-42CF-949A-6D72973111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CE8155-2FBD-4163-995E-AD7232163C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BE0E9A-CF0E-4734-ADFE-E9FD65C373AF}" type="slidenum">
              <a:rPr lang="en-US" smtClean="0"/>
              <a:t>‹#›</a:t>
            </a:fld>
            <a:endParaRPr lang="en-US"/>
          </a:p>
        </p:txBody>
      </p:sp>
    </p:spTree>
    <p:extLst>
      <p:ext uri="{BB962C8B-B14F-4D97-AF65-F5344CB8AC3E}">
        <p14:creationId xmlns:p14="http://schemas.microsoft.com/office/powerpoint/2010/main" val="6376486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6C68DB-9E43-4C61-9070-DB0AE745F658}"/>
              </a:ext>
            </a:extLst>
          </p:cNvPr>
          <p:cNvPicPr>
            <a:picLocks noChangeAspect="1"/>
          </p:cNvPicPr>
          <p:nvPr/>
        </p:nvPicPr>
        <p:blipFill>
          <a:blip r:embed="rId2"/>
          <a:stretch>
            <a:fillRect/>
          </a:stretch>
        </p:blipFill>
        <p:spPr>
          <a:xfrm>
            <a:off x="0" y="-1"/>
            <a:ext cx="12192000" cy="6861659"/>
          </a:xfrm>
          <a:prstGeom prst="rect">
            <a:avLst/>
          </a:prstGeom>
        </p:spPr>
      </p:pic>
    </p:spTree>
    <p:extLst>
      <p:ext uri="{BB962C8B-B14F-4D97-AF65-F5344CB8AC3E}">
        <p14:creationId xmlns:p14="http://schemas.microsoft.com/office/powerpoint/2010/main" val="1314392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02E781-01E0-473B-993B-F71F25A41E83}"/>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1569524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54B94-3CE4-4462-8EC1-944EE428BAB4}"/>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EE0D66D0-4E29-4738-BA83-A87856BAD24C}"/>
              </a:ext>
            </a:extLst>
          </p:cNvPr>
          <p:cNvSpPr>
            <a:spLocks noGrp="1"/>
          </p:cNvSpPr>
          <p:nvPr>
            <p:ph idx="1"/>
          </p:nvPr>
        </p:nvSpPr>
        <p:spPr/>
        <p:txBody>
          <a:bodyPr>
            <a:normAutofit fontScale="92500" lnSpcReduction="10000"/>
          </a:bodyPr>
          <a:lstStyle/>
          <a:p>
            <a:r>
              <a:rPr lang="en-US" dirty="0"/>
              <a:t>The Teacher Model transfers its knowledge to the Student Model through techniques like knowledge distillation (simplifying complex knowledge) and model compression (shrinking the model size), allowing the Student to perform well without needing heavy computing power. However, training the Student Model isn’t always smooth—it can overfit, meaning it memorizes the Teacher’s answers instead of truly learning, which hurts its ability to handle new, real-world tasks.</a:t>
            </a:r>
          </a:p>
          <a:p>
            <a:r>
              <a:rPr lang="en-US" b="0" i="0" dirty="0">
                <a:solidFill>
                  <a:srgbClr val="404040"/>
                </a:solidFill>
                <a:effectLst/>
                <a:latin typeface="Bangla369"/>
              </a:rPr>
              <a:t>To fix this, strategies like </a:t>
            </a:r>
            <a:r>
              <a:rPr lang="en-US" b="1" i="0" dirty="0">
                <a:solidFill>
                  <a:srgbClr val="404040"/>
                </a:solidFill>
                <a:effectLst/>
                <a:latin typeface="Bangla369"/>
              </a:rPr>
              <a:t>adaptive learning rates</a:t>
            </a:r>
            <a:r>
              <a:rPr lang="en-US" b="0" i="0" dirty="0">
                <a:solidFill>
                  <a:srgbClr val="404040"/>
                </a:solidFill>
                <a:effectLst/>
                <a:latin typeface="Bangla369"/>
              </a:rPr>
              <a:t> (adjusting how quickly the Student learns), </a:t>
            </a:r>
            <a:r>
              <a:rPr lang="en-US" b="1" i="0" dirty="0">
                <a:solidFill>
                  <a:srgbClr val="404040"/>
                </a:solidFill>
                <a:effectLst/>
                <a:latin typeface="Bangla369"/>
              </a:rPr>
              <a:t>regularization</a:t>
            </a:r>
            <a:r>
              <a:rPr lang="en-US" b="0" i="0" dirty="0">
                <a:solidFill>
                  <a:srgbClr val="404040"/>
                </a:solidFill>
                <a:effectLst/>
                <a:latin typeface="Bangla369"/>
              </a:rPr>
              <a:t> (preventing over-memorization), and </a:t>
            </a:r>
            <a:r>
              <a:rPr lang="en-US" b="1" i="0" dirty="0">
                <a:solidFill>
                  <a:srgbClr val="404040"/>
                </a:solidFill>
                <a:effectLst/>
                <a:latin typeface="Bangla369"/>
              </a:rPr>
              <a:t>data augmentation</a:t>
            </a:r>
            <a:r>
              <a:rPr lang="en-US" b="0" i="0" dirty="0">
                <a:solidFill>
                  <a:srgbClr val="404040"/>
                </a:solidFill>
                <a:effectLst/>
                <a:latin typeface="Bangla369"/>
              </a:rPr>
              <a:t> (exposing the Student to varied examples) are used. These methods help the Student Model learn more flexibly and perform better in practical applications.</a:t>
            </a:r>
            <a:endParaRPr lang="en-US" dirty="0"/>
          </a:p>
        </p:txBody>
      </p:sp>
    </p:spTree>
    <p:extLst>
      <p:ext uri="{BB962C8B-B14F-4D97-AF65-F5344CB8AC3E}">
        <p14:creationId xmlns:p14="http://schemas.microsoft.com/office/powerpoint/2010/main" val="24656100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CF4BCC9-72A5-4AAB-88A8-0705E2E05F1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798071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54B94-3CE4-4462-8EC1-944EE428BAB4}"/>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EE0D66D0-4E29-4738-BA83-A87856BAD24C}"/>
              </a:ext>
            </a:extLst>
          </p:cNvPr>
          <p:cNvSpPr>
            <a:spLocks noGrp="1"/>
          </p:cNvSpPr>
          <p:nvPr>
            <p:ph idx="1"/>
          </p:nvPr>
        </p:nvSpPr>
        <p:spPr/>
        <p:txBody>
          <a:bodyPr>
            <a:normAutofit fontScale="77500" lnSpcReduction="20000"/>
          </a:bodyPr>
          <a:lstStyle/>
          <a:p>
            <a:pPr marL="0" indent="0">
              <a:buNone/>
            </a:pPr>
            <a:r>
              <a:rPr lang="en-US" dirty="0"/>
              <a:t>To measure how well Teacher and Student Models perform, experts use KPIs (Key Performance Indicators) like:  </a:t>
            </a:r>
          </a:p>
          <a:p>
            <a:pPr marL="0" indent="0">
              <a:buNone/>
            </a:pPr>
            <a:r>
              <a:rPr lang="en-US" dirty="0"/>
              <a:t>- </a:t>
            </a:r>
            <a:r>
              <a:rPr lang="en-US" dirty="0">
                <a:solidFill>
                  <a:srgbClr val="7030A0"/>
                </a:solidFill>
              </a:rPr>
              <a:t>Perplexity</a:t>
            </a:r>
            <a:r>
              <a:rPr lang="en-US" dirty="0"/>
              <a:t> (how "confused" the model is—lower is better),  </a:t>
            </a:r>
          </a:p>
          <a:p>
            <a:pPr marL="0" indent="0">
              <a:buNone/>
            </a:pPr>
            <a:r>
              <a:rPr lang="en-US" dirty="0"/>
              <a:t>- </a:t>
            </a:r>
            <a:r>
              <a:rPr lang="en-US" dirty="0">
                <a:solidFill>
                  <a:srgbClr val="7030A0"/>
                </a:solidFill>
              </a:rPr>
              <a:t>BLEU</a:t>
            </a:r>
            <a:r>
              <a:rPr lang="en-US" dirty="0"/>
              <a:t> scores (how similar its text is to human-quality writing), and  </a:t>
            </a:r>
          </a:p>
          <a:p>
            <a:pPr marL="0" indent="0">
              <a:buNone/>
            </a:pPr>
            <a:r>
              <a:rPr lang="en-US" dirty="0"/>
              <a:t>- </a:t>
            </a:r>
            <a:r>
              <a:rPr lang="en-US" dirty="0">
                <a:solidFill>
                  <a:srgbClr val="7030A0"/>
                </a:solidFill>
              </a:rPr>
              <a:t>F1 metrics</a:t>
            </a:r>
            <a:r>
              <a:rPr lang="en-US" dirty="0"/>
              <a:t> (balancing accuracy and completeness in tasks like question answering).  </a:t>
            </a:r>
          </a:p>
          <a:p>
            <a:pPr marL="0" indent="0">
              <a:buNone/>
            </a:pPr>
            <a:endParaRPr lang="en-US" dirty="0"/>
          </a:p>
          <a:p>
            <a:pPr marL="0" indent="0">
              <a:buNone/>
            </a:pPr>
            <a:r>
              <a:rPr lang="en-US" dirty="0"/>
              <a:t>These metrics help compare models and track improvements. </a:t>
            </a:r>
            <a:r>
              <a:rPr lang="en-US" dirty="0">
                <a:solidFill>
                  <a:srgbClr val="C00000"/>
                </a:solidFill>
              </a:rPr>
              <a:t>Benchmarking</a:t>
            </a:r>
            <a:r>
              <a:rPr lang="en-US" dirty="0"/>
              <a:t> checks if a new model outperforms existing ones, ensuring real progress in AI language skills.  </a:t>
            </a:r>
          </a:p>
          <a:p>
            <a:pPr marL="0" indent="0">
              <a:buNone/>
            </a:pPr>
            <a:endParaRPr lang="en-US" dirty="0"/>
          </a:p>
          <a:p>
            <a:pPr marL="0" indent="0">
              <a:buNone/>
            </a:pPr>
            <a:r>
              <a:rPr lang="en-US" dirty="0">
                <a:solidFill>
                  <a:srgbClr val="C00000"/>
                </a:solidFill>
              </a:rPr>
              <a:t>Case studies </a:t>
            </a:r>
            <a:r>
              <a:rPr lang="en-US" dirty="0"/>
              <a:t>(real-world examples) show where LLMs succeed—like in chatbots, translation, or content creation—revealing what works best for deploying these models effectively. Together, KPIs, benchmarking, and case studies guide AI development toward smarter, more practical language tools.</a:t>
            </a:r>
          </a:p>
        </p:txBody>
      </p:sp>
    </p:spTree>
    <p:extLst>
      <p:ext uri="{BB962C8B-B14F-4D97-AF65-F5344CB8AC3E}">
        <p14:creationId xmlns:p14="http://schemas.microsoft.com/office/powerpoint/2010/main" val="36527008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D972FED-A42D-48DD-A389-9F6F09BAD9F9}"/>
              </a:ext>
            </a:extLst>
          </p:cNvPr>
          <p:cNvPicPr>
            <a:picLocks noChangeAspect="1"/>
          </p:cNvPicPr>
          <p:nvPr/>
        </p:nvPicPr>
        <p:blipFill>
          <a:blip r:embed="rId2"/>
          <a:stretch>
            <a:fillRect/>
          </a:stretch>
        </p:blipFill>
        <p:spPr>
          <a:xfrm>
            <a:off x="-1" y="0"/>
            <a:ext cx="12195319" cy="6858000"/>
          </a:xfrm>
          <a:prstGeom prst="rect">
            <a:avLst/>
          </a:prstGeom>
        </p:spPr>
      </p:pic>
    </p:spTree>
    <p:extLst>
      <p:ext uri="{BB962C8B-B14F-4D97-AF65-F5344CB8AC3E}">
        <p14:creationId xmlns:p14="http://schemas.microsoft.com/office/powerpoint/2010/main" val="17146458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8D8CCA2-F355-4A5F-9BB7-B633E9B55EE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034572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1B7DE9B-5169-465B-B24D-ECE02A45EBA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063983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514B765-57B3-4846-AA58-2A586CFA930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739203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010B23-8725-42F8-B0D6-E9394EA2064C}"/>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301818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DFBEF-1E9A-415C-893B-B88AD9B2F338}"/>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21E08A03-6B7E-4631-836F-CA605B8B9FEA}"/>
              </a:ext>
            </a:extLst>
          </p:cNvPr>
          <p:cNvSpPr>
            <a:spLocks noGrp="1"/>
          </p:cNvSpPr>
          <p:nvPr>
            <p:ph idx="1"/>
          </p:nvPr>
        </p:nvSpPr>
        <p:spPr/>
        <p:txBody>
          <a:bodyPr/>
          <a:lstStyle/>
          <a:p>
            <a:r>
              <a:rPr lang="en-US" dirty="0"/>
              <a:t>The Teacher Model is like a highly knowledgeable tutor that helps a less experienced student (the Student Model) learn. It generates high-quality examples of text and responses, teaching the student how to understand and use language correctly. Built with advanced technology like Transformer networks, the Teacher Model has a complex structure with many parameters, allowing it to grasp subtle language patterns. It’s trained on huge amounts of data to ensure it provides accurate and context-aware guidance, acting as a reliable source for the Student Model to learn from. Essentially, it’s the smart, well-trained expert that shapes the student’s learning process.</a:t>
            </a:r>
          </a:p>
        </p:txBody>
      </p:sp>
    </p:spTree>
    <p:extLst>
      <p:ext uri="{BB962C8B-B14F-4D97-AF65-F5344CB8AC3E}">
        <p14:creationId xmlns:p14="http://schemas.microsoft.com/office/powerpoint/2010/main" val="42570948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EA14B70-E6CB-4B16-9C9C-74112F55EF7A}"/>
              </a:ext>
            </a:extLst>
          </p:cNvPr>
          <p:cNvPicPr>
            <a:picLocks noChangeAspect="1"/>
          </p:cNvPicPr>
          <p:nvPr/>
        </p:nvPicPr>
        <p:blipFill>
          <a:blip r:embed="rId2"/>
          <a:stretch>
            <a:fillRect/>
          </a:stretch>
        </p:blipFill>
        <p:spPr>
          <a:xfrm>
            <a:off x="0" y="-1"/>
            <a:ext cx="12191820" cy="6858001"/>
          </a:xfrm>
          <a:prstGeom prst="rect">
            <a:avLst/>
          </a:prstGeom>
        </p:spPr>
      </p:pic>
    </p:spTree>
    <p:extLst>
      <p:ext uri="{BB962C8B-B14F-4D97-AF65-F5344CB8AC3E}">
        <p14:creationId xmlns:p14="http://schemas.microsoft.com/office/powerpoint/2010/main" val="3280550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54B94-3CE4-4462-8EC1-944EE428BAB4}"/>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EE0D66D0-4E29-4738-BA83-A87856BAD24C}"/>
              </a:ext>
            </a:extLst>
          </p:cNvPr>
          <p:cNvSpPr>
            <a:spLocks noGrp="1"/>
          </p:cNvSpPr>
          <p:nvPr>
            <p:ph idx="1"/>
          </p:nvPr>
        </p:nvSpPr>
        <p:spPr/>
        <p:txBody>
          <a:bodyPr/>
          <a:lstStyle/>
          <a:p>
            <a:r>
              <a:rPr lang="en-US" dirty="0"/>
              <a:t>The </a:t>
            </a:r>
            <a:r>
              <a:rPr lang="en-US" dirty="0">
                <a:solidFill>
                  <a:srgbClr val="FF0000"/>
                </a:solidFill>
              </a:rPr>
              <a:t>Student Model</a:t>
            </a:r>
            <a:r>
              <a:rPr lang="en-US" dirty="0"/>
              <a:t> is like a smart but smaller version of the </a:t>
            </a:r>
            <a:r>
              <a:rPr lang="en-US" dirty="0">
                <a:solidFill>
                  <a:srgbClr val="00B050"/>
                </a:solidFill>
              </a:rPr>
              <a:t>Teacher Model</a:t>
            </a:r>
            <a:r>
              <a:rPr lang="en-US" dirty="0"/>
              <a:t>—it learns from the Teacher’s expertise to generate clear and meaningful language on its own. While the Teacher is big and complex, the Student is designed to be simpler and more efficient, making it faster and easier to use while still producing high-quality responses. To check how well the Student performs, experts measure its accuracy (how correct its answers are), fluency (how natural it sounds), and coherence (how logically its responses flow). Essentially, the Student Model balances learning from the Teacher while staying lightweight and effective.</a:t>
            </a:r>
          </a:p>
        </p:txBody>
      </p:sp>
    </p:spTree>
    <p:extLst>
      <p:ext uri="{BB962C8B-B14F-4D97-AF65-F5344CB8AC3E}">
        <p14:creationId xmlns:p14="http://schemas.microsoft.com/office/powerpoint/2010/main" val="1219866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1D9171-1B9B-4C86-B16B-97B80B603E5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64390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54B94-3CE4-4462-8EC1-944EE428BAB4}"/>
              </a:ext>
            </a:extLst>
          </p:cNvPr>
          <p:cNvSpPr>
            <a:spLocks noGrp="1"/>
          </p:cNvSpPr>
          <p:nvPr>
            <p:ph type="title"/>
          </p:nvPr>
        </p:nvSpPr>
        <p:spPr/>
        <p:txBody>
          <a:bodyPr/>
          <a:lstStyle/>
          <a:p>
            <a:r>
              <a:rPr lang="en-US" dirty="0"/>
              <a:t>Explanation:</a:t>
            </a:r>
          </a:p>
        </p:txBody>
      </p:sp>
      <p:sp>
        <p:nvSpPr>
          <p:cNvPr id="3" name="Content Placeholder 2">
            <a:extLst>
              <a:ext uri="{FF2B5EF4-FFF2-40B4-BE49-F238E27FC236}">
                <a16:creationId xmlns:a16="http://schemas.microsoft.com/office/drawing/2014/main" id="{EE0D66D0-4E29-4738-BA83-A87856BAD24C}"/>
              </a:ext>
            </a:extLst>
          </p:cNvPr>
          <p:cNvSpPr>
            <a:spLocks noGrp="1"/>
          </p:cNvSpPr>
          <p:nvPr>
            <p:ph idx="1"/>
          </p:nvPr>
        </p:nvSpPr>
        <p:spPr/>
        <p:txBody>
          <a:bodyPr>
            <a:normAutofit fontScale="92500"/>
          </a:bodyPr>
          <a:lstStyle/>
          <a:p>
            <a:r>
              <a:rPr lang="en-US" b="0" i="0" dirty="0">
                <a:solidFill>
                  <a:srgbClr val="404040"/>
                </a:solidFill>
                <a:effectLst/>
                <a:latin typeface="Bangla369"/>
              </a:rPr>
              <a:t>The </a:t>
            </a:r>
            <a:r>
              <a:rPr lang="en-US" b="1" i="0" dirty="0">
                <a:solidFill>
                  <a:srgbClr val="404040"/>
                </a:solidFill>
                <a:effectLst/>
                <a:latin typeface="Bangla369"/>
              </a:rPr>
              <a:t>Teacher Model</a:t>
            </a:r>
            <a:r>
              <a:rPr lang="en-US" b="0" i="0" dirty="0">
                <a:solidFill>
                  <a:srgbClr val="404040"/>
                </a:solidFill>
                <a:effectLst/>
                <a:latin typeface="Bangla369"/>
              </a:rPr>
              <a:t> is like a master expert—it produces highly accurate and detailed responses, but it requires a lot of computing power, making it slow and expensive to run. On the other hand, the </a:t>
            </a:r>
            <a:r>
              <a:rPr lang="en-US" b="1" i="0" dirty="0">
                <a:solidFill>
                  <a:srgbClr val="404040"/>
                </a:solidFill>
                <a:effectLst/>
                <a:latin typeface="Bangla369"/>
              </a:rPr>
              <a:t>Student Model</a:t>
            </a:r>
            <a:r>
              <a:rPr lang="en-US" b="0" i="0" dirty="0">
                <a:solidFill>
                  <a:srgbClr val="404040"/>
                </a:solidFill>
                <a:effectLst/>
                <a:latin typeface="Bangla369"/>
              </a:rPr>
              <a:t> is like a quick and efficient apprentice—it’s smaller, faster, and cheaper to use, but its responses may not be as deep or nuanced as the Teacher’s.</a:t>
            </a:r>
          </a:p>
          <a:p>
            <a:r>
              <a:rPr lang="en-US" b="0" i="0" dirty="0">
                <a:solidFill>
                  <a:srgbClr val="404040"/>
                </a:solidFill>
                <a:effectLst/>
                <a:latin typeface="Bangla369"/>
              </a:rPr>
              <a:t>In real-world applications, the Teacher is often used behind the scenes to train the Student, while the Student is deployed in user-facing tools like chatbots, tutoring apps, or writing assistants, where speed and efficiency matter. Understanding how these models work together helps developers create AI systems that balance quality and performance, improving user experiences in education, customer service, and more.</a:t>
            </a:r>
            <a:endParaRPr lang="en-US" dirty="0"/>
          </a:p>
        </p:txBody>
      </p:sp>
    </p:spTree>
    <p:extLst>
      <p:ext uri="{BB962C8B-B14F-4D97-AF65-F5344CB8AC3E}">
        <p14:creationId xmlns:p14="http://schemas.microsoft.com/office/powerpoint/2010/main" val="5330601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651</Words>
  <Application>Microsoft Office PowerPoint</Application>
  <PresentationFormat>Widescreen</PresentationFormat>
  <Paragraphs>19</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Bangla369</vt:lpstr>
      <vt:lpstr>Calibri</vt:lpstr>
      <vt:lpstr>Calibri Light</vt:lpstr>
      <vt:lpstr>Office Theme</vt:lpstr>
      <vt:lpstr>PowerPoint Presentation</vt:lpstr>
      <vt:lpstr>PowerPoint Presentation</vt:lpstr>
      <vt:lpstr>PowerPoint Presentation</vt:lpstr>
      <vt:lpstr>PowerPoint Presentation</vt:lpstr>
      <vt:lpstr>Explanation:</vt:lpstr>
      <vt:lpstr>PowerPoint Presentation</vt:lpstr>
      <vt:lpstr>Explanation:</vt:lpstr>
      <vt:lpstr>PowerPoint Presentation</vt:lpstr>
      <vt:lpstr>Explanation:</vt:lpstr>
      <vt:lpstr>PowerPoint Presentation</vt:lpstr>
      <vt:lpstr>Explanation:</vt:lpstr>
      <vt:lpstr>PowerPoint Presentation</vt:lpstr>
      <vt:lpstr>Explanation: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Shukdev Datta</dc:creator>
  <cp:lastModifiedBy>Shukdev Datta</cp:lastModifiedBy>
  <cp:revision>5</cp:revision>
  <dcterms:created xsi:type="dcterms:W3CDTF">2025-05-18T06:39:56Z</dcterms:created>
  <dcterms:modified xsi:type="dcterms:W3CDTF">2025-06-15T14:41:38Z</dcterms:modified>
</cp:coreProperties>
</file>

<file path=docProps/thumbnail.jpeg>
</file>